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9" r:id="rId3"/>
    <p:sldId id="305" r:id="rId4"/>
    <p:sldId id="308" r:id="rId5"/>
    <p:sldId id="310" r:id="rId6"/>
    <p:sldId id="311" r:id="rId7"/>
    <p:sldId id="314" r:id="rId8"/>
    <p:sldId id="312" r:id="rId9"/>
    <p:sldId id="313" r:id="rId10"/>
    <p:sldId id="307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初赛答辩" id="{F7EB8661-8DC2-4EED-A36F-91365E500B7E}">
          <p14:sldIdLst>
            <p14:sldId id="256"/>
            <p14:sldId id="309"/>
            <p14:sldId id="305"/>
            <p14:sldId id="308"/>
            <p14:sldId id="310"/>
            <p14:sldId id="311"/>
            <p14:sldId id="314"/>
            <p14:sldId id="312"/>
            <p14:sldId id="313"/>
            <p14:sldId id="307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吕 小萌" initials="吕" lastIdx="1" clrIdx="0">
    <p:extLst>
      <p:ext uri="{19B8F6BF-5375-455C-9EA6-DF929625EA0E}">
        <p15:presenceInfo xmlns:p15="http://schemas.microsoft.com/office/powerpoint/2012/main" xmlns="" userId="8bc14e376e917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199" autoAdjust="0"/>
  </p:normalViewPr>
  <p:slideViewPr>
    <p:cSldViewPr snapToGrid="0" showGuides="1">
      <p:cViewPr varScale="1">
        <p:scale>
          <a:sx n="77" d="100"/>
          <a:sy n="77" d="100"/>
        </p:scale>
        <p:origin x="-648" y="-102"/>
      </p:cViewPr>
      <p:guideLst>
        <p:guide orient="horz" pos="648"/>
        <p:guide orient="horz" pos="712"/>
        <p:guide orient="horz" pos="3928"/>
        <p:guide orient="horz" pos="3864"/>
        <p:guide pos="416"/>
        <p:guide pos="72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2161C-9A92-46FC-A8C7-EE9E9894B1FB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ACCF2-B402-44BE-A526-7BA7C8C00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9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表示学习，学习如何学习特征，自动学习特征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66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希望通过约束</a:t>
            </a:r>
            <a:r>
              <a:rPr lang="en-US" altLang="zh-CN" dirty="0"/>
              <a:t>c</a:t>
            </a:r>
            <a:r>
              <a:rPr lang="zh-CN" altLang="en-US" dirty="0"/>
              <a:t>与生成数据之间的关系，可以使得</a:t>
            </a:r>
            <a:r>
              <a:rPr lang="en-US" altLang="zh-CN" dirty="0"/>
              <a:t>c</a:t>
            </a:r>
            <a:r>
              <a:rPr lang="zh-CN" altLang="en-US" dirty="0"/>
              <a:t>里面包含有对数据的可解释的信息。</a:t>
            </a:r>
            <a:r>
              <a:rPr lang="en-US" altLang="zh-CN" dirty="0"/>
              <a:t>c</a:t>
            </a:r>
            <a:r>
              <a:rPr lang="zh-CN" altLang="en-US" dirty="0"/>
              <a:t>可以分为</a:t>
            </a:r>
            <a:r>
              <a:rPr lang="en-US" altLang="zh-CN" dirty="0"/>
              <a:t>categorical latent code</a:t>
            </a:r>
            <a:r>
              <a:rPr lang="zh-CN" altLang="en-US" dirty="0"/>
              <a:t>来代表数字种类信息（</a:t>
            </a:r>
            <a:r>
              <a:rPr lang="en-US" altLang="zh-CN" dirty="0"/>
              <a:t>0~9</a:t>
            </a:r>
            <a:r>
              <a:rPr lang="zh-CN" altLang="en-US" dirty="0"/>
              <a:t>），以及</a:t>
            </a:r>
            <a:r>
              <a:rPr lang="en-US" altLang="zh-CN" dirty="0"/>
              <a:t>continuous latent code</a:t>
            </a:r>
            <a:r>
              <a:rPr lang="zh-CN" altLang="en-US" dirty="0"/>
              <a:t>来表示倾斜度、笔画粗细等等。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5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4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原始</a:t>
            </a:r>
            <a:r>
              <a:rPr lang="en-US" altLang="zh-CN" dirty="0"/>
              <a:t>Gan</a:t>
            </a:r>
            <a:r>
              <a:rPr lang="zh-CN" altLang="en-US" dirty="0"/>
              <a:t>没有对生成器如何使用噪声做出约束，训练出来的生成器，对于</a:t>
            </a:r>
            <a:r>
              <a:rPr lang="en-US" altLang="zh-CN" dirty="0"/>
              <a:t>z </a:t>
            </a:r>
            <a:r>
              <a:rPr lang="zh-CN" altLang="en-US" dirty="0"/>
              <a:t>的每一个维度不能够很好的对应到相关的语义特征。</a:t>
            </a:r>
          </a:p>
          <a:p>
            <a:r>
              <a:rPr lang="zh-CN" altLang="en-US" dirty="0"/>
              <a:t>希望通过约束</a:t>
            </a:r>
            <a:r>
              <a:rPr lang="en-US" altLang="zh-CN" dirty="0"/>
              <a:t>c</a:t>
            </a:r>
            <a:r>
              <a:rPr lang="zh-CN" altLang="en-US" dirty="0"/>
              <a:t>与生成数据之间的关系，可以使得</a:t>
            </a:r>
            <a:r>
              <a:rPr lang="en-US" altLang="zh-CN" dirty="0"/>
              <a:t>c</a:t>
            </a:r>
            <a:r>
              <a:rPr lang="zh-CN" altLang="en-US" dirty="0"/>
              <a:t>里面包含有对数据的可解释的信息。</a:t>
            </a:r>
            <a:r>
              <a:rPr lang="en-US" altLang="zh-CN" dirty="0"/>
              <a:t>c</a:t>
            </a:r>
            <a:r>
              <a:rPr lang="zh-CN" altLang="en-US" dirty="0"/>
              <a:t>可以分为</a:t>
            </a:r>
            <a:r>
              <a:rPr lang="en-US" altLang="zh-CN" dirty="0"/>
              <a:t>categorical latent code</a:t>
            </a:r>
            <a:r>
              <a:rPr lang="zh-CN" altLang="en-US" dirty="0"/>
              <a:t>来代表数字种类信息（</a:t>
            </a:r>
            <a:r>
              <a:rPr lang="en-US" altLang="zh-CN" dirty="0"/>
              <a:t>0~9</a:t>
            </a:r>
            <a:r>
              <a:rPr lang="zh-CN" altLang="en-US" dirty="0"/>
              <a:t>），以及</a:t>
            </a:r>
            <a:r>
              <a:rPr lang="en-US" altLang="zh-CN" dirty="0"/>
              <a:t>continuous latent code</a:t>
            </a:r>
            <a:r>
              <a:rPr lang="zh-CN" altLang="en-US" dirty="0"/>
              <a:t>来表示倾斜度、笔画粗细等等。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96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利用互信息来约束</a:t>
            </a:r>
            <a:r>
              <a:rPr lang="en-US" altLang="zh-CN" dirty="0"/>
              <a:t>C</a:t>
            </a:r>
            <a:r>
              <a:rPr lang="zh-CN" altLang="en-US" dirty="0"/>
              <a:t>，如果</a:t>
            </a:r>
            <a:r>
              <a:rPr lang="en-US" altLang="zh-CN" dirty="0"/>
              <a:t>C</a:t>
            </a:r>
            <a:r>
              <a:rPr lang="zh-CN" altLang="en-US" dirty="0"/>
              <a:t>对于生成数据</a:t>
            </a:r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Z,C</a:t>
            </a:r>
            <a:r>
              <a:rPr lang="zh-CN" altLang="en-US" dirty="0"/>
              <a:t>）具有可解释性，那么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Z,C</a:t>
            </a:r>
            <a:r>
              <a:rPr lang="zh-CN" altLang="en-US" dirty="0"/>
              <a:t>）应该具有高度的相关性，即互信息会很大；若不是约束的话，那么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（</a:t>
            </a:r>
            <a:r>
              <a:rPr lang="en-US" altLang="zh-CN" dirty="0"/>
              <a:t>Z,C</a:t>
            </a:r>
            <a:r>
              <a:rPr lang="zh-CN" altLang="en-US" dirty="0"/>
              <a:t>）应该没关系，此时互信息接近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1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因为求解互信息需要用到后验概率</a:t>
            </a:r>
            <a:r>
              <a:rPr lang="en-US" altLang="zh-CN" dirty="0"/>
              <a:t>P(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，但是后验概率分布很难得到，采用变分推断法，找到一个比较好求解的近似分布</a:t>
            </a:r>
            <a:r>
              <a:rPr lang="en-US" altLang="zh-CN" dirty="0"/>
              <a:t>Q</a:t>
            </a:r>
            <a:r>
              <a:rPr lang="zh-CN" altLang="en-US" dirty="0"/>
              <a:t>，使得</a:t>
            </a:r>
            <a:r>
              <a:rPr lang="en-US" altLang="zh-CN" dirty="0"/>
              <a:t>P</a:t>
            </a:r>
            <a:r>
              <a:rPr lang="zh-CN" altLang="en-US" dirty="0"/>
              <a:t>分布和</a:t>
            </a:r>
            <a:r>
              <a:rPr lang="en-US" altLang="zh-CN" dirty="0"/>
              <a:t>Q</a:t>
            </a:r>
            <a:r>
              <a:rPr lang="zh-CN" altLang="en-US" dirty="0"/>
              <a:t>分布接近，即最优化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的</a:t>
            </a:r>
            <a:r>
              <a:rPr lang="en-US" altLang="zh-CN" dirty="0"/>
              <a:t>KL</a:t>
            </a:r>
            <a:r>
              <a:rPr lang="zh-CN" altLang="en-US" dirty="0"/>
              <a:t>散度。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散度的求解仍然需要用到部分后验概率，最小化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散度等价于最大化最下界，就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23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有点不同：</a:t>
            </a:r>
            <a:endParaRPr lang="en-US" altLang="zh-CN" dirty="0"/>
          </a:p>
          <a:p>
            <a:r>
              <a:rPr lang="zh-CN" altLang="en-US" dirty="0"/>
              <a:t>一是多了一个</a:t>
            </a:r>
            <a:r>
              <a:rPr lang="en-US" altLang="zh-CN" dirty="0"/>
              <a:t>Q</a:t>
            </a:r>
            <a:r>
              <a:rPr lang="zh-CN" altLang="en-US" dirty="0"/>
              <a:t>网络结构，和</a:t>
            </a:r>
            <a:r>
              <a:rPr lang="en-US" altLang="zh-CN" dirty="0"/>
              <a:t>D</a:t>
            </a:r>
            <a:r>
              <a:rPr lang="zh-CN" altLang="en-US" dirty="0"/>
              <a:t>共用一个网络结构，但是</a:t>
            </a:r>
            <a:r>
              <a:rPr lang="en-US" altLang="zh-CN" dirty="0"/>
              <a:t>D</a:t>
            </a:r>
            <a:r>
              <a:rPr lang="zh-CN" altLang="en-US" dirty="0"/>
              <a:t>的网络基础上加了两个全连接层，</a:t>
            </a:r>
            <a:r>
              <a:rPr lang="en-US" altLang="zh-CN" dirty="0"/>
              <a:t>Q</a:t>
            </a:r>
            <a:r>
              <a:rPr lang="zh-CN" altLang="en-US" dirty="0"/>
              <a:t>的输出是</a:t>
            </a:r>
            <a:r>
              <a:rPr lang="en-US" altLang="zh-CN" dirty="0"/>
              <a:t>latent code </a:t>
            </a:r>
            <a:r>
              <a:rPr lang="zh-CN" altLang="en-US" dirty="0"/>
              <a:t>，因为样本输入</a:t>
            </a:r>
            <a:r>
              <a:rPr lang="en-US" altLang="zh-CN" dirty="0"/>
              <a:t>Batch=64</a:t>
            </a:r>
            <a:r>
              <a:rPr lang="zh-CN" altLang="en-US" dirty="0"/>
              <a:t>，类别数据是</a:t>
            </a:r>
            <a:r>
              <a:rPr lang="en-US" altLang="zh-CN" dirty="0"/>
              <a:t>10</a:t>
            </a:r>
            <a:r>
              <a:rPr lang="zh-CN" altLang="en-US" dirty="0"/>
              <a:t>，连续数据是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Q</a:t>
            </a:r>
            <a:r>
              <a:rPr lang="zh-CN" altLang="en-US" dirty="0"/>
              <a:t>的最后输出是</a:t>
            </a:r>
            <a:r>
              <a:rPr lang="en-US" altLang="zh-CN" dirty="0"/>
              <a:t>64*12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0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Info GAN</a:t>
            </a:r>
            <a:r>
              <a:rPr lang="zh-CN" altLang="en-US" dirty="0"/>
              <a:t>和</a:t>
            </a:r>
            <a:r>
              <a:rPr lang="en-US" altLang="zh-CN" dirty="0"/>
              <a:t>C GAN </a:t>
            </a:r>
            <a:r>
              <a:rPr lang="zh-CN" altLang="en-US" dirty="0"/>
              <a:t>的最大区别是：</a:t>
            </a:r>
            <a:r>
              <a:rPr lang="en-US" altLang="zh-CN" dirty="0"/>
              <a:t>C GAN</a:t>
            </a:r>
            <a:r>
              <a:rPr lang="zh-CN" altLang="en-US" dirty="0"/>
              <a:t>是要生成想要的类别，而</a:t>
            </a:r>
            <a:r>
              <a:rPr lang="en-US" altLang="zh-CN" dirty="0"/>
              <a:t>Info GAN</a:t>
            </a:r>
            <a:r>
              <a:rPr lang="zh-CN" altLang="en-US" dirty="0"/>
              <a:t>是要学习到</a:t>
            </a:r>
            <a:r>
              <a:rPr lang="en-US" altLang="zh-CN" dirty="0"/>
              <a:t>latent code C.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ACCF2-B402-44BE-A526-7BA7C8C00F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04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xmlns="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xmlns="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Info </a:t>
            </a:r>
            <a:r>
              <a:rPr lang="en-US" altLang="zh-CN" sz="2400" dirty="0">
                <a:solidFill>
                  <a:srgbClr val="003778">
                    <a:lumMod val="75000"/>
                  </a:srgbClr>
                </a:solidFill>
              </a:rPr>
              <a:t>Generative Adversarial </a:t>
            </a:r>
            <a:r>
              <a:rPr lang="en-US" altLang="zh-CN" sz="2800" dirty="0">
                <a:solidFill>
                  <a:srgbClr val="003778">
                    <a:lumMod val="75000"/>
                  </a:srgbClr>
                </a:solidFill>
              </a:rPr>
              <a:t>Nets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1814" y="432415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792481" y="1074383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xmlns="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xmlns="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>
            <a:extLst>
              <a:ext uri="{FF2B5EF4-FFF2-40B4-BE49-F238E27FC236}">
                <a16:creationId xmlns:a16="http://schemas.microsoft.com/office/drawing/2014/main" xmlns="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>
            <a:extLst>
              <a:ext uri="{FF2B5EF4-FFF2-40B4-BE49-F238E27FC236}">
                <a16:creationId xmlns:a16="http://schemas.microsoft.com/office/drawing/2014/main" xmlns="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xmlns="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xmlns="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xmlns="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xmlns="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>
            <a:extLst>
              <a:ext uri="{FF2B5EF4-FFF2-40B4-BE49-F238E27FC236}">
                <a16:creationId xmlns:a16="http://schemas.microsoft.com/office/drawing/2014/main" xmlns="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xmlns="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xmlns="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xmlns="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xmlns="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xmlns="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xmlns="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xmlns="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xmlns="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xmlns="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>
            <a:extLst>
              <a:ext uri="{FF2B5EF4-FFF2-40B4-BE49-F238E27FC236}">
                <a16:creationId xmlns:a16="http://schemas.microsoft.com/office/drawing/2014/main" xmlns="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xmlns="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xmlns="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>
            <a:extLst>
              <a:ext uri="{FF2B5EF4-FFF2-40B4-BE49-F238E27FC236}">
                <a16:creationId xmlns:a16="http://schemas.microsoft.com/office/drawing/2014/main" xmlns="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xmlns="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xmlns="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>
            <a:extLst>
              <a:ext uri="{FF2B5EF4-FFF2-40B4-BE49-F238E27FC236}">
                <a16:creationId xmlns:a16="http://schemas.microsoft.com/office/drawing/2014/main" xmlns="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xmlns="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xmlns="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>
            <a:extLst>
              <a:ext uri="{FF2B5EF4-FFF2-40B4-BE49-F238E27FC236}">
                <a16:creationId xmlns:a16="http://schemas.microsoft.com/office/drawing/2014/main" xmlns="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xmlns="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>
            <a:extLst>
              <a:ext uri="{FF2B5EF4-FFF2-40B4-BE49-F238E27FC236}">
                <a16:creationId xmlns:a16="http://schemas.microsoft.com/office/drawing/2014/main" xmlns="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>
            <a:extLst>
              <a:ext uri="{FF2B5EF4-FFF2-40B4-BE49-F238E27FC236}">
                <a16:creationId xmlns:a16="http://schemas.microsoft.com/office/drawing/2014/main" xmlns="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>
            <a:extLst>
              <a:ext uri="{FF2B5EF4-FFF2-40B4-BE49-F238E27FC236}">
                <a16:creationId xmlns:a16="http://schemas.microsoft.com/office/drawing/2014/main" xmlns="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>
            <a:extLst>
              <a:ext uri="{FF2B5EF4-FFF2-40B4-BE49-F238E27FC236}">
                <a16:creationId xmlns:a16="http://schemas.microsoft.com/office/drawing/2014/main" xmlns="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>
            <a:extLst>
              <a:ext uri="{FF2B5EF4-FFF2-40B4-BE49-F238E27FC236}">
                <a16:creationId xmlns:a16="http://schemas.microsoft.com/office/drawing/2014/main" xmlns="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xmlns="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>
            <a:extLst>
              <a:ext uri="{FF2B5EF4-FFF2-40B4-BE49-F238E27FC236}">
                <a16:creationId xmlns:a16="http://schemas.microsoft.com/office/drawing/2014/main" xmlns="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>
            <a:extLst>
              <a:ext uri="{FF2B5EF4-FFF2-40B4-BE49-F238E27FC236}">
                <a16:creationId xmlns:a16="http://schemas.microsoft.com/office/drawing/2014/main" xmlns="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>
            <a:extLst>
              <a:ext uri="{FF2B5EF4-FFF2-40B4-BE49-F238E27FC236}">
                <a16:creationId xmlns:a16="http://schemas.microsoft.com/office/drawing/2014/main" xmlns="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>
            <a:extLst>
              <a:ext uri="{FF2B5EF4-FFF2-40B4-BE49-F238E27FC236}">
                <a16:creationId xmlns:a16="http://schemas.microsoft.com/office/drawing/2014/main" xmlns="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>
            <a:extLst>
              <a:ext uri="{FF2B5EF4-FFF2-40B4-BE49-F238E27FC236}">
                <a16:creationId xmlns:a16="http://schemas.microsoft.com/office/drawing/2014/main" xmlns="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>
            <a:extLst>
              <a:ext uri="{FF2B5EF4-FFF2-40B4-BE49-F238E27FC236}">
                <a16:creationId xmlns:a16="http://schemas.microsoft.com/office/drawing/2014/main" xmlns="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xmlns="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>
            <a:extLst>
              <a:ext uri="{FF2B5EF4-FFF2-40B4-BE49-F238E27FC236}">
                <a16:creationId xmlns:a16="http://schemas.microsoft.com/office/drawing/2014/main" xmlns="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xmlns="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xmlns="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>
            <a:extLst>
              <a:ext uri="{FF2B5EF4-FFF2-40B4-BE49-F238E27FC236}">
                <a16:creationId xmlns:a16="http://schemas.microsoft.com/office/drawing/2014/main" xmlns="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>
            <a:extLst>
              <a:ext uri="{FF2B5EF4-FFF2-40B4-BE49-F238E27FC236}">
                <a16:creationId xmlns:a16="http://schemas.microsoft.com/office/drawing/2014/main" xmlns="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>
            <a:extLst>
              <a:ext uri="{FF2B5EF4-FFF2-40B4-BE49-F238E27FC236}">
                <a16:creationId xmlns:a16="http://schemas.microsoft.com/office/drawing/2014/main" xmlns="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xmlns="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>
            <a:extLst>
              <a:ext uri="{FF2B5EF4-FFF2-40B4-BE49-F238E27FC236}">
                <a16:creationId xmlns:a16="http://schemas.microsoft.com/office/drawing/2014/main" xmlns="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>
            <a:extLst>
              <a:ext uri="{FF2B5EF4-FFF2-40B4-BE49-F238E27FC236}">
                <a16:creationId xmlns:a16="http://schemas.microsoft.com/office/drawing/2014/main" xmlns="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>
            <a:extLst>
              <a:ext uri="{FF2B5EF4-FFF2-40B4-BE49-F238E27FC236}">
                <a16:creationId xmlns:a16="http://schemas.microsoft.com/office/drawing/2014/main" xmlns="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>
            <a:extLst>
              <a:ext uri="{FF2B5EF4-FFF2-40B4-BE49-F238E27FC236}">
                <a16:creationId xmlns:a16="http://schemas.microsoft.com/office/drawing/2014/main" xmlns="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xmlns="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xmlns="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xmlns="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>
            <a:extLst>
              <a:ext uri="{FF2B5EF4-FFF2-40B4-BE49-F238E27FC236}">
                <a16:creationId xmlns:a16="http://schemas.microsoft.com/office/drawing/2014/main" xmlns="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>
            <a:extLst>
              <a:ext uri="{FF2B5EF4-FFF2-40B4-BE49-F238E27FC236}">
                <a16:creationId xmlns:a16="http://schemas.microsoft.com/office/drawing/2014/main" xmlns="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>
            <a:extLst>
              <a:ext uri="{FF2B5EF4-FFF2-40B4-BE49-F238E27FC236}">
                <a16:creationId xmlns:a16="http://schemas.microsoft.com/office/drawing/2014/main" xmlns="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>
            <a:extLst>
              <a:ext uri="{FF2B5EF4-FFF2-40B4-BE49-F238E27FC236}">
                <a16:creationId xmlns:a16="http://schemas.microsoft.com/office/drawing/2014/main" xmlns="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xmlns="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xmlns="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xmlns="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xmlns="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xmlns="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xmlns="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xmlns="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xmlns="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xmlns="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xmlns="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xmlns="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xmlns="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xmlns="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>
            <a:extLst>
              <a:ext uri="{FF2B5EF4-FFF2-40B4-BE49-F238E27FC236}">
                <a16:creationId xmlns:a16="http://schemas.microsoft.com/office/drawing/2014/main" xmlns="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xmlns="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xmlns="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>
            <a:extLst>
              <a:ext uri="{FF2B5EF4-FFF2-40B4-BE49-F238E27FC236}">
                <a16:creationId xmlns:a16="http://schemas.microsoft.com/office/drawing/2014/main" xmlns="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>
            <a:extLst>
              <a:ext uri="{FF2B5EF4-FFF2-40B4-BE49-F238E27FC236}">
                <a16:creationId xmlns:a16="http://schemas.microsoft.com/office/drawing/2014/main" xmlns="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xmlns="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>
            <a:extLst>
              <a:ext uri="{FF2B5EF4-FFF2-40B4-BE49-F238E27FC236}">
                <a16:creationId xmlns:a16="http://schemas.microsoft.com/office/drawing/2014/main" xmlns="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>
            <a:extLst>
              <a:ext uri="{FF2B5EF4-FFF2-40B4-BE49-F238E27FC236}">
                <a16:creationId xmlns:a16="http://schemas.microsoft.com/office/drawing/2014/main" xmlns="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xmlns="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>
            <a:extLst>
              <a:ext uri="{FF2B5EF4-FFF2-40B4-BE49-F238E27FC236}">
                <a16:creationId xmlns:a16="http://schemas.microsoft.com/office/drawing/2014/main" xmlns="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>
            <a:extLst>
              <a:ext uri="{FF2B5EF4-FFF2-40B4-BE49-F238E27FC236}">
                <a16:creationId xmlns:a16="http://schemas.microsoft.com/office/drawing/2014/main" xmlns="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xmlns="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xmlns="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xmlns="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xmlns="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xmlns="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xmlns="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xmlns="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xmlns="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xmlns="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xmlns="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xmlns="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xmlns="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xmlns="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xmlns="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xmlns="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xmlns="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xmlns="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xmlns="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xmlns="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xmlns="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xmlns="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xmlns="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xmlns="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xmlns="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xmlns="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xmlns="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xmlns="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xmlns="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xmlns="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xmlns="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xmlns="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xmlns="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xmlns="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xmlns="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xmlns="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xmlns="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xmlns="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xmlns="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xmlns="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xmlns="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xmlns="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xmlns="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xmlns="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xmlns="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xmlns="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xmlns="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xmlns="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xmlns="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xmlns="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xmlns="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xmlns="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xmlns="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xmlns="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xmlns="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xmlns="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xmlns="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xmlns="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xmlns="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xmlns="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xmlns="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xmlns="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xmlns="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xmlns="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xmlns="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xmlns="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xmlns="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xmlns="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2019/12/6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730" y="2224180"/>
            <a:ext cx="8877486" cy="1075611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Interpretable Representation Learning by</a:t>
            </a:r>
            <a:b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Information Maximizing Generative Adversarial Nets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xmlns="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2613" y="4515462"/>
            <a:ext cx="4248721" cy="652886"/>
          </a:xfrm>
        </p:spPr>
        <p:txBody>
          <a:bodyPr/>
          <a:lstStyle/>
          <a:p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</a:rPr>
              <a:t>吕云雪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</a:rPr>
              <a:t>2019/12/3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096668C-1DC1-41E4-899A-1AAF20CA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CFED8A0-D5A0-4D99-8442-8C7FEE01D64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Thanks for listening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71F42BE-4545-4F37-85A8-17D768FB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559" y="5712705"/>
            <a:ext cx="1680881" cy="4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3C1019D-D8F8-45E3-87D3-99AD1852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95" y="477079"/>
            <a:ext cx="7315200" cy="636104"/>
          </a:xfrm>
        </p:spPr>
        <p:txBody>
          <a:bodyPr/>
          <a:lstStyle/>
          <a:p>
            <a:r>
              <a:rPr lang="en-US" altLang="zh-CN" dirty="0"/>
              <a:t>Info </a:t>
            </a:r>
            <a:r>
              <a:rPr lang="en-US" altLang="zh-CN" sz="2800" dirty="0">
                <a:solidFill>
                  <a:srgbClr val="003778">
                    <a:lumMod val="75000"/>
                  </a:srgbClr>
                </a:solidFill>
              </a:rPr>
              <a:t>Generative Adversarial </a:t>
            </a:r>
            <a:r>
              <a:rPr lang="en-US" altLang="zh-CN" sz="3200" dirty="0">
                <a:solidFill>
                  <a:srgbClr val="003778">
                    <a:lumMod val="75000"/>
                  </a:srgbClr>
                </a:solidFill>
              </a:rPr>
              <a:t>Nets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7F07818-6767-4437-A1F0-85DC46794347}"/>
              </a:ext>
            </a:extLst>
          </p:cNvPr>
          <p:cNvSpPr txBox="1"/>
          <p:nvPr/>
        </p:nvSpPr>
        <p:spPr>
          <a:xfrm>
            <a:off x="1364973" y="2195873"/>
            <a:ext cx="10734261" cy="195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b="1" dirty="0">
                <a:latin typeface="+mj-ea"/>
                <a:ea typeface="+mj-ea"/>
              </a:rPr>
              <a:t>Motivation: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+mj-ea"/>
                <a:ea typeface="+mj-ea"/>
              </a:rPr>
              <a:t>Info GAN learns interpretable representations</a:t>
            </a:r>
            <a:r>
              <a:rPr lang="en-US" altLang="zh-CN" sz="3200" dirty="0">
                <a:latin typeface="+mj-ea"/>
                <a:ea typeface="+mj-ea"/>
              </a:rPr>
              <a:t> .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494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98549FB-86D3-45FF-A9DA-1F12BECFA2E2}"/>
              </a:ext>
            </a:extLst>
          </p:cNvPr>
          <p:cNvSpPr txBox="1"/>
          <p:nvPr/>
        </p:nvSpPr>
        <p:spPr>
          <a:xfrm>
            <a:off x="808382" y="431086"/>
            <a:ext cx="7781366" cy="66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003778">
                    <a:lumMod val="75000"/>
                  </a:srgbClr>
                </a:solidFill>
                <a:latin typeface="Segoe UI"/>
                <a:ea typeface="微软雅黑"/>
                <a:cs typeface="+mj-cs"/>
              </a:rPr>
              <a:t>Generative</a:t>
            </a:r>
            <a:r>
              <a:rPr lang="en-US" altLang="zh-CN" sz="3200" b="1" dirty="0">
                <a:solidFill>
                  <a:srgbClr val="003778">
                    <a:lumMod val="75000"/>
                  </a:srgbClr>
                </a:solidFill>
                <a:latin typeface="Segoe UI"/>
                <a:ea typeface="微软雅黑"/>
                <a:cs typeface="+mj-cs"/>
              </a:rPr>
              <a:t> Adversarial Nets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ABC5DA0-D9D0-419F-B50D-922CCF1A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04" y="1246600"/>
            <a:ext cx="7513652" cy="50484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6365CF8-9527-4AB7-B5EA-6998B22FE61F}"/>
              </a:ext>
            </a:extLst>
          </p:cNvPr>
          <p:cNvSpPr txBox="1"/>
          <p:nvPr/>
        </p:nvSpPr>
        <p:spPr>
          <a:xfrm>
            <a:off x="8753600" y="5984507"/>
            <a:ext cx="734956" cy="310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EADD6C-80F7-4B22-9B4E-758AA346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5" y="530087"/>
            <a:ext cx="7315200" cy="596347"/>
          </a:xfrm>
        </p:spPr>
        <p:txBody>
          <a:bodyPr/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Conditional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Generative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Adversarial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 Nets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02DF5B0-7D57-4D6E-B1BE-C04EC1B4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5" y="2214157"/>
            <a:ext cx="4993071" cy="2429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6E7CF82-8DE7-42EF-8464-0D8984B2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37" y="2048636"/>
            <a:ext cx="5489078" cy="28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7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A6D73EF7-0A41-42F2-B640-7520378E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574675"/>
            <a:ext cx="7315200" cy="341313"/>
          </a:xfrm>
        </p:spPr>
        <p:txBody>
          <a:bodyPr/>
          <a:lstStyle/>
          <a:p>
            <a:r>
              <a:rPr lang="en-US" altLang="zh-CN" dirty="0"/>
              <a:t>Info </a:t>
            </a:r>
            <a:r>
              <a:rPr lang="en-US" altLang="zh-CN" sz="2800" dirty="0">
                <a:solidFill>
                  <a:srgbClr val="003778">
                    <a:lumMod val="75000"/>
                  </a:srgbClr>
                </a:solidFill>
              </a:rPr>
              <a:t>Generative Adversarial </a:t>
            </a:r>
            <a:r>
              <a:rPr lang="en-US" altLang="zh-CN" sz="3200" dirty="0">
                <a:solidFill>
                  <a:srgbClr val="003778">
                    <a:lumMod val="75000"/>
                  </a:srgbClr>
                </a:solidFill>
              </a:rPr>
              <a:t>Nets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092D7B0E-B023-4F71-A6D2-0F6760A335D3}"/>
                  </a:ext>
                </a:extLst>
              </p:cNvPr>
              <p:cNvSpPr txBox="1"/>
              <p:nvPr/>
            </p:nvSpPr>
            <p:spPr>
              <a:xfrm>
                <a:off x="792163" y="1298713"/>
                <a:ext cx="10498689" cy="4949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3200" dirty="0">
                    <a:latin typeface="+mj-ea"/>
                    <a:ea typeface="+mj-ea"/>
                  </a:rPr>
                  <a:t>Method</a:t>
                </a:r>
                <a:r>
                  <a:rPr lang="en-US" altLang="zh-CN" sz="2400" dirty="0">
                    <a:latin typeface="+mj-ea"/>
                    <a:ea typeface="+mj-ea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latin typeface="+mj-ea"/>
                    <a:ea typeface="+mj-ea"/>
                  </a:rPr>
                  <a:t>Loss function of the original GAN:</a:t>
                </a:r>
                <a:endParaRPr lang="en-US" altLang="zh-CN" sz="2400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</m:den>
                      </m:f>
                      <m:f>
                        <m:fPr>
                          <m:type m:val="noBar"/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num>
                        <m:den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𝑛𝑜𝑖𝑠𝑒</m:t>
                          </m:r>
                        </m:sub>
                      </m:sSub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[</m:t>
                      </m:r>
                      <m:func>
                        <m:funcPr>
                          <m:ctrlPr>
                            <a:rPr lang="zh-CN" altLang="zh-CN" sz="2400" i="1" kern="100"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⁡(1</m:t>
                          </m:r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</m:fName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2400" i="1" kern="100"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zh-CN" altLang="zh-CN" sz="2400" i="1" kern="100">
                                      <a:latin typeface="Cambria Math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latin typeface="+mj-ea"/>
                    <a:ea typeface="+mj-ea"/>
                  </a:rPr>
                  <a:t>Info GAN’s loss  function :</a:t>
                </a:r>
                <a:endParaRPr lang="zh-CN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zh-CN" altLang="zh-CN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  <m:f>
                        <m:fPr>
                          <m:type m:val="noBar"/>
                          <m:ctrlPr>
                            <a:rPr lang="zh-CN" altLang="zh-CN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V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zh-CN" sz="2400" i="1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V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zh-CN" sz="2400" i="1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G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zh-CN" sz="24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λI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𝑐</m:t>
                      </m:r>
                      <m:r>
                        <a:rPr lang="zh-CN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；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𝐺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𝑍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2D7B0E-B023-4F71-A6D2-0F6760A3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3" y="1298713"/>
                <a:ext cx="10498689" cy="4949112"/>
              </a:xfrm>
              <a:prstGeom prst="rect">
                <a:avLst/>
              </a:prstGeom>
              <a:blipFill>
                <a:blip r:embed="rId3"/>
                <a:stretch>
                  <a:fillRect l="-1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7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57F59B-CA75-4BB4-93C1-B34875A3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id="{E398F5B9-5C14-4A5A-B2A1-B0A6C8492F44}"/>
                  </a:ext>
                </a:extLst>
              </p:cNvPr>
              <p:cNvSpPr txBox="1"/>
              <p:nvPr/>
            </p:nvSpPr>
            <p:spPr>
              <a:xfrm>
                <a:off x="792481" y="1328468"/>
                <a:ext cx="10869283" cy="5363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  <a:ea typeface="+mj-ea"/>
                        </a:rPr>
                        <m:t>𝐼</m:t>
                      </m:r>
                      <m:d>
                        <m:dPr>
                          <m:ctrlPr>
                            <a:rPr lang="zh-CN" altLang="zh-CN" sz="2400" i="1">
                              <a:latin typeface="Cambria Math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𝐺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/>
                                  <a:ea typeface="+mj-ea"/>
                                </a:rPr>
                                <m:t>𝑍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+mj-ea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/>
                                  <a:ea typeface="+mj-ea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>
                              <a:latin typeface="Cambria Math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  <a:ea typeface="+mj-ea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−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𝐻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(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𝑐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|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𝐺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(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𝑍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,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𝑐</m:t>
                      </m:r>
                      <m:r>
                        <a:rPr lang="en-US" altLang="zh-CN" sz="2400" i="1">
                          <a:latin typeface="Cambria Math"/>
                          <a:ea typeface="+mj-ea"/>
                        </a:rPr>
                        <m:t>))</m:t>
                      </m:r>
                    </m:oMath>
                  </m:oMathPara>
                </a14:m>
                <a:endParaRPr lang="en-US" altLang="zh-CN" sz="2400" i="1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i="1" dirty="0">
                    <a:latin typeface="+mj-ea"/>
                    <a:ea typeface="+mj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~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𝐺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𝑍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𝐾𝐿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(•|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||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(•|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</a:rPr>
                      <m:t>))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′~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|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[</m:t>
                    </m:r>
                    <m:func>
                      <m:func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funcPr>
                      <m:fNam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𝑙𝑜𝑔</m:t>
                        </m:r>
                      </m:fName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ea typeface="+mj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/>
                        <a:ea typeface="+mj-ea"/>
                      </a:rPr>
                      <m:t>]]+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𝐻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  <a:ea typeface="+mj-ea"/>
                      </a:rPr>
                      <m:t>)</m:t>
                    </m:r>
                  </m:oMath>
                </a14:m>
                <a:endParaRPr lang="en-US" altLang="zh-CN" sz="2400" i="1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i="1" dirty="0">
                    <a:latin typeface="+mj-ea"/>
                    <a:ea typeface="+mj-ea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+mj-ea"/>
                          </a:rPr>
                          <m:t>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~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𝐺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(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𝑍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)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i="1">
                                <a:latin typeface="Cambria Math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~</m:t>
                        </m:r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zh-CN" sz="2400" i="1">
                        <a:latin typeface="Cambria Math"/>
                        <a:ea typeface="+mj-ea"/>
                      </a:rPr>
                      <m:t>[</m:t>
                    </m:r>
                    <m:func>
                      <m:funcPr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funcPr>
                      <m:fNam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𝑙𝑜𝑔</m:t>
                        </m:r>
                      </m:fName>
                      <m:e>
                        <m:r>
                          <a:rPr lang="en-US" altLang="zh-CN" sz="2400" i="1">
                            <a:latin typeface="Cambria Math"/>
                            <a:ea typeface="+mj-ea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ea typeface="+mj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/>
                                    <a:ea typeface="+mj-ea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sz="2400" i="1">
                                <a:latin typeface="Cambria Math"/>
                                <a:ea typeface="+mj-ea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i="1">
                        <a:latin typeface="Cambria Math"/>
                        <a:ea typeface="+mj-ea"/>
                      </a:rPr>
                      <m:t>]]</m:t>
                    </m:r>
                  </m:oMath>
                </a14:m>
                <a:r>
                  <a:rPr lang="en-US" altLang="zh-CN" sz="2400" i="1" dirty="0">
                    <a:latin typeface="+mj-ea"/>
                    <a:ea typeface="+mj-ea"/>
                  </a:rPr>
                  <a:t>+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latin typeface="+mj-ea"/>
                  <a:ea typeface="+mj-ea"/>
                </a:endParaRPr>
              </a:p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latin typeface="Cambria Math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>
                              <a:latin typeface="Cambria Math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𝐺</m:t>
                          </m:r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𝑄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400" i="1">
                              <a:latin typeface="Cambria Math"/>
                              <a:ea typeface="+mj-ea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/>
                                  <a:ea typeface="+mj-e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/>
                                  <a:ea typeface="+mj-ea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>
                                  <a:latin typeface="Cambria Math"/>
                                  <a:ea typeface="+mj-ea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>
                                      <a:latin typeface="Cambria Math"/>
                                      <a:ea typeface="+mj-ea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zh-CN" sz="2400">
                                      <a:latin typeface="Cambria Math"/>
                                      <a:ea typeface="+mj-ea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>
                          <a:latin typeface="Cambria Math"/>
                          <a:ea typeface="+mj-ea"/>
                        </a:rPr>
                        <m:t>+</m:t>
                      </m:r>
                      <m:r>
                        <a:rPr lang="en-US" altLang="zh-CN" sz="2400" smtClean="0">
                          <a:latin typeface="Cambria Math"/>
                          <a:ea typeface="+mj-ea"/>
                        </a:rPr>
                        <m:t>𝐻</m:t>
                      </m:r>
                      <m:d>
                        <m:dPr>
                          <m:ctrlPr>
                            <a:rPr lang="zh-CN" altLang="zh-CN" sz="2400" i="1" smtClean="0">
                              <a:latin typeface="Cambria Math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/>
                              <a:ea typeface="+mj-ea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+mj-ea"/>
                  <a:ea typeface="+mj-ea"/>
                </a:endParaRPr>
              </a:p>
              <a:p>
                <a:pPr marL="228600" indent="266700">
                  <a:spcAft>
                    <a:spcPts val="0"/>
                  </a:spcAft>
                </a:pPr>
                <a:r>
                  <a:rPr lang="en-US" altLang="zh-CN" sz="2400" dirty="0">
                    <a:ea typeface="+mj-ea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/>
                        <a:ea typeface="+mj-ea"/>
                      </a:rPr>
                      <m:t>= </m:t>
                    </m:r>
                    <m:sSub>
                      <m:sSubPr>
                        <m:ctrlPr>
                          <a:rPr lang="zh-CN" altLang="zh-CN" sz="2400" i="1">
                            <a:latin typeface="Cambria Math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𝐸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𝑥</m:t>
                        </m:r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~</m:t>
                        </m:r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𝐺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𝑍</m:t>
                            </m:r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,</m:t>
                            </m:r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𝑐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latin typeface="Cambria Math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~</m:t>
                            </m:r>
                            <m:r>
                              <a:rPr lang="en-US" altLang="zh-CN" sz="2400">
                                <a:latin typeface="Cambria Math"/>
                                <a:ea typeface="+mj-ea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latin typeface="Cambria Math"/>
                                    <a:ea typeface="+mj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𝑐</m:t>
                                </m:r>
                                <m: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|</m:t>
                                </m:r>
                                <m: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zh-CN" altLang="zh-CN" sz="2400" i="1">
                                <a:latin typeface="Cambria Math"/>
                                <a:ea typeface="+mj-ea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zh-CN" altLang="zh-CN" sz="2400" i="1">
                                    <a:latin typeface="Cambria Math"/>
                                    <a:ea typeface="+mj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400">
                                    <a:latin typeface="Cambria Math"/>
                                    <a:ea typeface="+mj-ea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zh-CN" altLang="zh-CN" sz="2400" i="1">
                                        <a:latin typeface="Cambria Math"/>
                                        <a:ea typeface="+mj-ea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zh-CN" sz="2400" i="1">
                                            <a:latin typeface="Cambria Math"/>
                                            <a:ea typeface="+mj-ea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>
                                            <a:latin typeface="Cambria Math"/>
                                            <a:ea typeface="+mj-ea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2400">
                                            <a:latin typeface="Cambria Math"/>
                                            <a:ea typeface="+mj-ea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sz="2400">
                                        <a:latin typeface="Cambria Math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 </m:t>
                        </m:r>
                      </m:e>
                    </m:d>
                    <m:r>
                      <a:rPr lang="en-US" altLang="zh-CN" sz="2400">
                        <a:latin typeface="Cambria Math"/>
                        <a:ea typeface="+mj-ea"/>
                      </a:rPr>
                      <m:t>+</m:t>
                    </m:r>
                    <m:r>
                      <a:rPr lang="en-US" altLang="zh-CN" sz="2400">
                        <a:latin typeface="Cambria Math"/>
                        <a:ea typeface="+mj-ea"/>
                      </a:rPr>
                      <m:t>𝐻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2400" dirty="0">
                  <a:latin typeface="+mj-ea"/>
                  <a:ea typeface="+mj-ea"/>
                </a:endParaRPr>
              </a:p>
              <a:p>
                <a:pPr marL="228600" indent="266700">
                  <a:spcAft>
                    <a:spcPts val="0"/>
                  </a:spcAft>
                </a:pPr>
                <a:r>
                  <a:rPr lang="en-US" altLang="zh-CN" sz="2400" dirty="0">
                    <a:ea typeface="+mj-ea"/>
                  </a:rPr>
                  <a:t>           </a:t>
                </a:r>
                <a14:m>
                  <m:oMath xmlns:m="http://schemas.openxmlformats.org/officeDocument/2006/math">
                    <m:r>
                      <a:rPr lang="zh-CN" altLang="zh-CN" sz="2400">
                        <a:latin typeface="Cambria Math"/>
                        <a:ea typeface="+mj-ea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/>
                        <a:ea typeface="+mj-ea"/>
                      </a:rPr>
                      <m:t>I</m:t>
                    </m:r>
                    <m:r>
                      <a:rPr lang="en-US" altLang="zh-CN" sz="240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zh-CN" sz="2400">
                        <a:latin typeface="Cambria Math"/>
                        <a:ea typeface="+mj-ea"/>
                      </a:rPr>
                      <m:t>𝑐</m:t>
                    </m:r>
                    <m:r>
                      <a:rPr lang="zh-CN" altLang="zh-CN" sz="2400">
                        <a:latin typeface="Cambria Math"/>
                        <a:ea typeface="+mj-ea"/>
                      </a:rPr>
                      <m:t>；</m:t>
                    </m:r>
                    <m:r>
                      <a:rPr lang="en-US" altLang="zh-CN" sz="2400">
                        <a:latin typeface="Cambria Math"/>
                        <a:ea typeface="+mj-ea"/>
                      </a:rPr>
                      <m:t>𝐺</m:t>
                    </m:r>
                    <m:d>
                      <m:dPr>
                        <m:ctrlPr>
                          <a:rPr lang="zh-CN" altLang="zh-CN" sz="2400" i="1">
                            <a:latin typeface="Cambria Math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𝑍</m:t>
                        </m:r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,</m:t>
                        </m:r>
                        <m:r>
                          <a:rPr lang="en-US" altLang="zh-CN" sz="2400">
                            <a:latin typeface="Cambria Math"/>
                            <a:ea typeface="+mj-ea"/>
                          </a:rPr>
                          <m:t>𝑐</m:t>
                        </m:r>
                      </m:e>
                    </m:d>
                    <m:r>
                      <a:rPr lang="en-US" altLang="zh-CN" sz="2400">
                        <a:latin typeface="Cambria Math"/>
                        <a:ea typeface="+mj-ea"/>
                      </a:rPr>
                      <m:t>)</m:t>
                    </m:r>
                  </m:oMath>
                </a14:m>
                <a:endParaRPr lang="en-US" altLang="zh-CN" sz="2400" dirty="0">
                  <a:latin typeface="+mj-ea"/>
                  <a:ea typeface="+mj-ea"/>
                </a:endParaRPr>
              </a:p>
              <a:p>
                <a:pPr marL="228600" indent="266700">
                  <a:spcAft>
                    <a:spcPts val="0"/>
                  </a:spcAft>
                </a:pPr>
                <a:endParaRPr lang="zh-CN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latin typeface="+mj-ea"/>
                  <a:ea typeface="+mj-ea"/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98F5B9-5C14-4A5A-B2A1-B0A6C849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1" y="1328468"/>
                <a:ext cx="10869283" cy="53638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7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8A8D2C-426F-4EBD-81A1-DFED06C2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307E7C53-F562-45E2-ABDF-211FB76B68D5}"/>
                  </a:ext>
                </a:extLst>
              </p:cNvPr>
              <p:cNvSpPr/>
              <p:nvPr/>
            </p:nvSpPr>
            <p:spPr>
              <a:xfrm>
                <a:off x="1173193" y="2024317"/>
                <a:ext cx="8108830" cy="2000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Finally, Info GAN’s loss  function :</a:t>
                </a:r>
              </a:p>
              <a:p>
                <a:pPr lvl="0">
                  <a:lnSpc>
                    <a:spcPct val="130000"/>
                  </a:lnSpc>
                </a:pPr>
                <a:endParaRPr lang="en-US" altLang="zh-CN" sz="24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  <a:p>
                <a:pPr marL="228600" lvl="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zh-CN" altLang="zh-CN" sz="2800" i="1" kern="100">
                              <a:solidFill>
                                <a:srgbClr val="000000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den>
                      </m:f>
                      <m:f>
                        <m:fPr>
                          <m:type m:val="noBar"/>
                          <m:ctrlPr>
                            <a:rPr lang="zh-CN" altLang="zh-CN" sz="2800" i="1" kern="100">
                              <a:solidFill>
                                <a:srgbClr val="000000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</m:num>
                        <m:den>
                          <m:r>
                            <a:rPr lang="en-US" altLang="zh-CN" sz="28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zh-CN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zh-CN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  <m: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zh-CN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zh-CN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  <m:r>
                        <a:rPr lang="zh-CN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— </m:t>
                      </m:r>
                      <m:r>
                        <m:rPr>
                          <m:sty m:val="p"/>
                        </m:rPr>
                        <a:rPr lang="en-US" altLang="zh-CN" sz="28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λ</m:t>
                      </m:r>
                      <m:sSub>
                        <m:sSubPr>
                          <m:ctrlPr>
                            <a:rPr lang="zh-CN" altLang="zh-CN" sz="2800" i="1" kern="10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8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sz="28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altLang="zh-CN" sz="28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𝑄</m:t>
                      </m:r>
                      <m:r>
                        <a:rPr lang="en-US" altLang="zh-CN" sz="28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07E7C53-F562-45E2-ABDF-211FB76B6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93" y="2024317"/>
                <a:ext cx="8108830" cy="2000484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BA9F106-349C-4429-9A94-4DE49815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99DFA67-2826-4946-99E9-71FB28CE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96" y="1935245"/>
            <a:ext cx="8708807" cy="3712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004AC4B-514A-4032-B483-91C1FB2E04CB}"/>
              </a:ext>
            </a:extLst>
          </p:cNvPr>
          <p:cNvSpPr txBox="1"/>
          <p:nvPr/>
        </p:nvSpPr>
        <p:spPr>
          <a:xfrm>
            <a:off x="792481" y="1210612"/>
            <a:ext cx="5303519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latin typeface="+mj-ea"/>
                <a:ea typeface="+mj-ea"/>
              </a:rPr>
              <a:t>Framework: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870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2E9DF9-7AC4-4313-8BBF-CED66695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7CE9B75-524C-4348-8A96-6156D10748E4}"/>
              </a:ext>
            </a:extLst>
          </p:cNvPr>
          <p:cNvSpPr txBox="1"/>
          <p:nvPr/>
        </p:nvSpPr>
        <p:spPr>
          <a:xfrm>
            <a:off x="621102" y="1146079"/>
            <a:ext cx="10610490" cy="164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latin typeface="+mj-ea"/>
                <a:ea typeface="+mj-ea"/>
              </a:rPr>
              <a:t>Maybe it's a problem:</a:t>
            </a:r>
          </a:p>
          <a:p>
            <a:pPr>
              <a:lnSpc>
                <a:spcPct val="130000"/>
              </a:lnSpc>
            </a:pPr>
            <a:endParaRPr lang="en-US" altLang="zh-CN" sz="2400" b="1" dirty="0"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55F22FF-1931-46E1-9793-A4009920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2" y="1970279"/>
            <a:ext cx="3658749" cy="21557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4171865-C7E0-4F14-A0F1-D64AD9F0AE5C}"/>
              </a:ext>
            </a:extLst>
          </p:cNvPr>
          <p:cNvSpPr txBox="1"/>
          <p:nvPr/>
        </p:nvSpPr>
        <p:spPr>
          <a:xfrm>
            <a:off x="5049330" y="2245174"/>
            <a:ext cx="6521568" cy="244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The different rows correspond to different random samples of fixed latent codes and noise. We reorder (a) for visualization purpose, as the categorical code is inherently unordered .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8D3BDB0-5597-45AD-9101-8A0FAF50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2" y="4063522"/>
            <a:ext cx="3717758" cy="22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9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767</Words>
  <Application>Microsoft Office PowerPoint</Application>
  <PresentationFormat>自定义</PresentationFormat>
  <Paragraphs>50</Paragraphs>
  <Slides>10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Interpretable Representation Learning by Information Maximizing Generative Adversarial Nets</vt:lpstr>
      <vt:lpstr>Info Generative Adversarial Nets</vt:lpstr>
      <vt:lpstr>PowerPoint 演示文稿</vt:lpstr>
      <vt:lpstr>Conditional Generative Adversarial Nets</vt:lpstr>
      <vt:lpstr>Info Generative Adversarial Nets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FuSichao</cp:lastModifiedBy>
  <cp:revision>514</cp:revision>
  <dcterms:created xsi:type="dcterms:W3CDTF">2018-12-20T13:10:20Z</dcterms:created>
  <dcterms:modified xsi:type="dcterms:W3CDTF">2019-12-06T07:39:44Z</dcterms:modified>
</cp:coreProperties>
</file>